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61" r:id="rId5"/>
    <p:sldId id="288" r:id="rId6"/>
    <p:sldId id="289" r:id="rId7"/>
    <p:sldId id="292" r:id="rId8"/>
    <p:sldId id="308" r:id="rId9"/>
    <p:sldId id="291" r:id="rId10"/>
    <p:sldId id="262" r:id="rId11"/>
    <p:sldId id="302" r:id="rId12"/>
    <p:sldId id="303" r:id="rId13"/>
    <p:sldId id="304" r:id="rId14"/>
    <p:sldId id="305" r:id="rId15"/>
    <p:sldId id="306" r:id="rId16"/>
    <p:sldId id="263" r:id="rId17"/>
    <p:sldId id="293" r:id="rId18"/>
    <p:sldId id="294" r:id="rId19"/>
    <p:sldId id="295" r:id="rId20"/>
    <p:sldId id="297" r:id="rId21"/>
    <p:sldId id="298" r:id="rId22"/>
    <p:sldId id="296" r:id="rId23"/>
    <p:sldId id="299" r:id="rId24"/>
    <p:sldId id="300" r:id="rId25"/>
    <p:sldId id="264" r:id="rId26"/>
    <p:sldId id="30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F40D994-DD37-4ED6-BCD1-C69F4E701F72}">
          <p14:sldIdLst>
            <p14:sldId id="256"/>
          </p14:sldIdLst>
        </p14:section>
        <p14:section name="Dataset Description" id="{AA6656F2-A12A-4A51-A09E-617270B3E7A7}">
          <p14:sldIdLst>
            <p14:sldId id="257"/>
            <p14:sldId id="258"/>
          </p14:sldIdLst>
        </p14:section>
        <p14:section name="Distribution Analysis" id="{0545D22F-0491-47B9-B013-3E5DE0841668}">
          <p14:sldIdLst>
            <p14:sldId id="261"/>
            <p14:sldId id="288"/>
            <p14:sldId id="289"/>
            <p14:sldId id="292"/>
            <p14:sldId id="308"/>
            <p14:sldId id="291"/>
          </p14:sldIdLst>
        </p14:section>
        <p14:section name="Geolocalized Distribution Analysis" id="{F2CF0FC0-E681-4DA0-A103-18E196DF620A}">
          <p14:sldIdLst>
            <p14:sldId id="262"/>
            <p14:sldId id="302"/>
            <p14:sldId id="303"/>
            <p14:sldId id="304"/>
            <p14:sldId id="305"/>
            <p14:sldId id="306"/>
          </p14:sldIdLst>
        </p14:section>
        <p14:section name="Correlation" id="{3CDE115D-C0C5-416A-B2C4-46A5F708E769}">
          <p14:sldIdLst>
            <p14:sldId id="263"/>
            <p14:sldId id="293"/>
            <p14:sldId id="294"/>
            <p14:sldId id="295"/>
            <p14:sldId id="297"/>
            <p14:sldId id="298"/>
            <p14:sldId id="296"/>
            <p14:sldId id="299"/>
            <p14:sldId id="300"/>
          </p14:sldIdLst>
        </p14:section>
        <p14:section name="Analytical Project Proposal" id="{62A16146-F8BC-4D5C-A7EC-B6E09E7FEA64}">
          <p14:sldIdLst>
            <p14:sldId id="264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LIANO CORNACCHIA" initials="GC" lastIdx="2" clrIdx="0">
    <p:extLst>
      <p:ext uri="{19B8F6BF-5375-455C-9EA6-DF929625EA0E}">
        <p15:presenceInfo xmlns:p15="http://schemas.microsoft.com/office/powerpoint/2012/main" userId="GIULIANO CORNACCH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4D9"/>
    <a:srgbClr val="D8E8F1"/>
    <a:srgbClr val="E2E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9B4745-9D9C-4F14-B97D-BDE296210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299780"/>
            <a:ext cx="9966960" cy="2926080"/>
          </a:xfrm>
        </p:spPr>
        <p:txBody>
          <a:bodyPr>
            <a:normAutofit/>
          </a:bodyPr>
          <a:lstStyle/>
          <a:p>
            <a:r>
              <a:rPr lang="it-IT" sz="5400" dirty="0"/>
              <a:t>London Crime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D9801E9-F3BB-4D4B-AA8F-0E403E9EA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225457"/>
            <a:ext cx="8767860" cy="1388165"/>
          </a:xfrm>
        </p:spPr>
        <p:txBody>
          <a:bodyPr/>
          <a:lstStyle/>
          <a:p>
            <a:r>
              <a:rPr lang="it-IT" dirty="0"/>
              <a:t>Data Exploration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CBFBB8-F0CB-4D34-9D5B-2DCE2CFCD398}"/>
              </a:ext>
            </a:extLst>
          </p:cNvPr>
          <p:cNvSpPr txBox="1"/>
          <p:nvPr/>
        </p:nvSpPr>
        <p:spPr>
          <a:xfrm>
            <a:off x="2304298" y="522832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cs typeface="Arial" panose="020B0604020202020204" pitchFamily="34" charset="0"/>
              </a:rPr>
              <a:t>Pisa</a:t>
            </a:r>
            <a:r>
              <a:rPr lang="it-IT">
                <a:cs typeface="Arial" panose="020B0604020202020204" pitchFamily="34" charset="0"/>
              </a:rPr>
              <a:t>, 26/10/2018</a:t>
            </a:r>
            <a:endParaRPr lang="it-IT" sz="1600" dirty="0"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355A9FF-5863-429B-BEF9-3CC1B3A5E946}"/>
              </a:ext>
            </a:extLst>
          </p:cNvPr>
          <p:cNvSpPr txBox="1"/>
          <p:nvPr/>
        </p:nvSpPr>
        <p:spPr>
          <a:xfrm>
            <a:off x="8470952" y="5228322"/>
            <a:ext cx="1719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cs typeface="Arial" panose="020B0604020202020204" pitchFamily="34" charset="0"/>
              </a:rPr>
              <a:t>University of Pisa</a:t>
            </a:r>
            <a:endParaRPr lang="it-IT" sz="1600" dirty="0"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6C8AE3A-97A1-4369-8151-367A617F8AE5}"/>
              </a:ext>
            </a:extLst>
          </p:cNvPr>
          <p:cNvSpPr txBox="1"/>
          <p:nvPr/>
        </p:nvSpPr>
        <p:spPr>
          <a:xfrm>
            <a:off x="2602472" y="3753547"/>
            <a:ext cx="214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cs typeface="Arial" panose="020B0604020202020204" pitchFamily="34" charset="0"/>
              </a:rPr>
              <a:t>Maddalena Amendola</a:t>
            </a:r>
            <a:endParaRPr lang="it-IT" sz="1600" dirty="0">
              <a:cs typeface="Arial" panose="020B06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DF756F-1A5D-4B1C-915F-EFBC42D59090}"/>
              </a:ext>
            </a:extLst>
          </p:cNvPr>
          <p:cNvSpPr txBox="1"/>
          <p:nvPr/>
        </p:nvSpPr>
        <p:spPr>
          <a:xfrm>
            <a:off x="7585951" y="3753547"/>
            <a:ext cx="2344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cs typeface="Arial" panose="020B0604020202020204" pitchFamily="34" charset="0"/>
              </a:rPr>
              <a:t>Mario Leonardo Salinas</a:t>
            </a:r>
            <a:endParaRPr lang="it-IT" sz="1600" dirty="0"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BD7690-698F-47EB-B499-7DB650C43C97}"/>
              </a:ext>
            </a:extLst>
          </p:cNvPr>
          <p:cNvSpPr txBox="1"/>
          <p:nvPr/>
        </p:nvSpPr>
        <p:spPr>
          <a:xfrm>
            <a:off x="5148367" y="3753547"/>
            <a:ext cx="1890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cs typeface="Arial" panose="020B0604020202020204" pitchFamily="34" charset="0"/>
              </a:rPr>
              <a:t>Giuliano Cornacchia</a:t>
            </a:r>
            <a:endParaRPr lang="it-IT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41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7C804-D6C4-4391-80E5-C72DBDE7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B7989A-654D-4237-90FD-98C475767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Dataset Description</a:t>
            </a:r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Distribution Analysis</a:t>
            </a:r>
          </a:p>
          <a:p>
            <a:pPr marL="502920" indent="-457200">
              <a:buClrTx/>
              <a:buFont typeface="+mj-lt"/>
              <a:buAutoNum type="arabicPeriod"/>
            </a:pPr>
            <a:r>
              <a:rPr lang="it-IT" b="1" dirty="0" err="1"/>
              <a:t>Geolocalized</a:t>
            </a:r>
            <a:r>
              <a:rPr lang="it-IT" b="1" dirty="0"/>
              <a:t> Distribution Analysis</a:t>
            </a:r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Correlation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Analytical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 Project </a:t>
            </a: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Proposals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6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D000-1F53-473F-BCD5-CDF4748C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  <a:r>
              <a:rPr lang="it-IT" dirty="0" err="1"/>
              <a:t>Geolocalized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 </a:t>
            </a:r>
            <a:r>
              <a:rPr lang="it-IT" sz="3000" dirty="0" err="1"/>
              <a:t>Motivations</a:t>
            </a:r>
            <a:endParaRPr lang="it-IT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7656-3C9B-4A66-9CF4-B8249F1D3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we're dealing with geographic entities such as LSOAs and boroughs.</a:t>
            </a:r>
          </a:p>
          <a:p>
            <a:r>
              <a:rPr lang="en-US" dirty="0"/>
              <a:t>the dataset must be extended with geographical attributes: the shapes of boroughs and LSOA.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309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2B80-2257-495D-ADC2-5BBA3A37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  <a:r>
              <a:rPr lang="it-IT" dirty="0" err="1"/>
              <a:t>Geolocalized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:</a:t>
            </a:r>
            <a:br>
              <a:rPr lang="it-IT" sz="3000" dirty="0"/>
            </a:br>
            <a:r>
              <a:rPr lang="it-IT" sz="3000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E93-2031-4682-AF1B-32516FF66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time-series-like approach, we split the geo-dataset by year.</a:t>
            </a:r>
          </a:p>
          <a:p>
            <a:r>
              <a:rPr lang="en-US" dirty="0"/>
              <a:t>to better understand the trends highlighted in the exploratory analysis section, we choose to reproduce the same plots in this </a:t>
            </a:r>
            <a:r>
              <a:rPr lang="en-US" dirty="0" err="1"/>
              <a:t>geolocalized</a:t>
            </a:r>
            <a:r>
              <a:rPr lang="en-US" dirty="0"/>
              <a:t> analysis.</a:t>
            </a:r>
          </a:p>
          <a:p>
            <a:r>
              <a:rPr lang="en-US" dirty="0"/>
              <a:t>The quantitative information visualized is crime/month value.</a:t>
            </a:r>
          </a:p>
        </p:txBody>
      </p:sp>
    </p:spTree>
    <p:extLst>
      <p:ext uri="{BB962C8B-B14F-4D97-AF65-F5344CB8AC3E}">
        <p14:creationId xmlns:p14="http://schemas.microsoft.com/office/powerpoint/2010/main" val="400113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C91AB8-C7C8-4FD2-B86C-7A24969B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 Geolocalized distribution analysis</a:t>
            </a:r>
          </a:p>
        </p:txBody>
      </p:sp>
      <p:pic>
        <p:nvPicPr>
          <p:cNvPr id="5" name="Segnaposto contenuto 4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4FEA2586-5646-4D60-8936-DEBAFD01F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839" y="1962244"/>
            <a:ext cx="7633842" cy="4582936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030E2F-54A1-4089-AA35-534F05B76801}"/>
              </a:ext>
            </a:extLst>
          </p:cNvPr>
          <p:cNvSpPr txBox="1"/>
          <p:nvPr/>
        </p:nvSpPr>
        <p:spPr>
          <a:xfrm>
            <a:off x="1383632" y="1588168"/>
            <a:ext cx="963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hotspots inside dangerous boroughs are usually isolated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Westminister and, in general the LSOAs above the Thames tend to be the most dangeorus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57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C91AB8-C7C8-4FD2-B86C-7A24969B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 Geolocalized distribution analysis</a:t>
            </a:r>
          </a:p>
        </p:txBody>
      </p:sp>
      <p:pic>
        <p:nvPicPr>
          <p:cNvPr id="4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549EC434-2719-4A2F-907F-1530AE66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02" y="2018594"/>
            <a:ext cx="7504396" cy="4505223"/>
          </a:xfrm>
          <a:prstGeom prst="rect">
            <a:avLst/>
          </a:pr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CD645DD-07C9-476C-ADFB-6E771A9E8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0200"/>
            <a:ext cx="9872871" cy="4495800"/>
          </a:xfrm>
        </p:spPr>
        <p:txBody>
          <a:bodyPr/>
          <a:lstStyle/>
          <a:p>
            <a:r>
              <a:rPr lang="en-US"/>
              <a:t>crimes are denser and higher in number in the northern bank of the Thames also in this case and hotspots behaves in the same way.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574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C91AB8-C7C8-4FD2-B86C-7A24969B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 Geolocalized distribution analysis</a:t>
            </a:r>
          </a:p>
        </p:txBody>
      </p:sp>
      <p:pic>
        <p:nvPicPr>
          <p:cNvPr id="8" name="Segnaposto contenuto 7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F02E7EA8-F53B-48F7-B0C1-79580C2CC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120" y="1479559"/>
            <a:ext cx="7647280" cy="4588368"/>
          </a:xfrm>
        </p:spPr>
      </p:pic>
    </p:spTree>
    <p:extLst>
      <p:ext uri="{BB962C8B-B14F-4D97-AF65-F5344CB8AC3E}">
        <p14:creationId xmlns:p14="http://schemas.microsoft.com/office/powerpoint/2010/main" val="143732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7C804-D6C4-4391-80E5-C72DBDE7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B7989A-654D-4237-90FD-98C475767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Dataset Description</a:t>
            </a:r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Distribution Analysis</a:t>
            </a:r>
          </a:p>
          <a:p>
            <a:pPr marL="502920" indent="-457200">
              <a:buClrTx/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Geolocalized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 Distribution Analysis</a:t>
            </a:r>
          </a:p>
          <a:p>
            <a:pPr marL="502920" indent="-457200">
              <a:buClrTx/>
              <a:buFont typeface="+mj-lt"/>
              <a:buAutoNum type="arabicPeriod"/>
            </a:pPr>
            <a:r>
              <a:rPr lang="it-IT" b="1" dirty="0" err="1"/>
              <a:t>Correlation</a:t>
            </a:r>
            <a:endParaRPr lang="it-IT" b="1" dirty="0"/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Analytical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 Project </a:t>
            </a: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Proposals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75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471582-229F-4132-95D0-EE2D421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Correlation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A12501-4F77-40B5-A28D-B940A0020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it-IT"/>
              <a:t> </a:t>
            </a:r>
          </a:p>
          <a:p>
            <a:pPr marL="4572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DAFDA7C-660D-4F6D-ADF9-54B3AA1BE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09" t="53144" r="8070" b="28631"/>
          <a:stretch/>
        </p:blipFill>
        <p:spPr>
          <a:xfrm>
            <a:off x="1143000" y="1965960"/>
            <a:ext cx="9146458" cy="1249189"/>
          </a:xfrm>
          <a:prstGeom prst="rect">
            <a:avLst/>
          </a:prstGeom>
        </p:spPr>
      </p:pic>
      <p:cxnSp>
        <p:nvCxnSpPr>
          <p:cNvPr id="7" name="Connettore curvo 6">
            <a:extLst>
              <a:ext uri="{FF2B5EF4-FFF2-40B4-BE49-F238E27FC236}">
                <a16:creationId xmlns:a16="http://schemas.microsoft.com/office/drawing/2014/main" id="{8AB1D2B2-D1A4-491C-AD38-45DDA7427ADE}"/>
              </a:ext>
            </a:extLst>
          </p:cNvPr>
          <p:cNvCxnSpPr>
            <a:cxnSpLocks/>
          </p:cNvCxnSpPr>
          <p:nvPr/>
        </p:nvCxnSpPr>
        <p:spPr>
          <a:xfrm flipV="1">
            <a:off x="7140089" y="3306589"/>
            <a:ext cx="2063546" cy="647699"/>
          </a:xfrm>
          <a:prstGeom prst="curvedConnector3">
            <a:avLst>
              <a:gd name="adj1" fmla="val 1000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o 14">
            <a:extLst>
              <a:ext uri="{FF2B5EF4-FFF2-40B4-BE49-F238E27FC236}">
                <a16:creationId xmlns:a16="http://schemas.microsoft.com/office/drawing/2014/main" id="{DFE13E26-0729-40B9-8A09-3D19B9DEDF75}"/>
              </a:ext>
            </a:extLst>
          </p:cNvPr>
          <p:cNvSpPr/>
          <p:nvPr/>
        </p:nvSpPr>
        <p:spPr>
          <a:xfrm rot="10800000">
            <a:off x="8282609" y="2674621"/>
            <a:ext cx="1842052" cy="540528"/>
          </a:xfrm>
          <a:prstGeom prst="arc">
            <a:avLst>
              <a:gd name="adj1" fmla="val 10900821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95B3E7-3853-45B7-9773-0BCF14CD8201}"/>
              </a:ext>
            </a:extLst>
          </p:cNvPr>
          <p:cNvSpPr txBox="1"/>
          <p:nvPr/>
        </p:nvSpPr>
        <p:spPr>
          <a:xfrm>
            <a:off x="5050146" y="375226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/>
              <a:t>Numerical attribute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BC6549-9052-4E66-ADAF-96C855D01FB0}"/>
              </a:ext>
            </a:extLst>
          </p:cNvPr>
          <p:cNvSpPr txBox="1"/>
          <p:nvPr/>
        </p:nvSpPr>
        <p:spPr>
          <a:xfrm>
            <a:off x="1143000" y="4571509"/>
            <a:ext cx="3632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/>
              <a:t>Only «value» is significant</a:t>
            </a:r>
          </a:p>
        </p:txBody>
      </p:sp>
    </p:spTree>
    <p:extLst>
      <p:ext uri="{BB962C8B-B14F-4D97-AF65-F5344CB8AC3E}">
        <p14:creationId xmlns:p14="http://schemas.microsoft.com/office/powerpoint/2010/main" val="3681723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471582-229F-4132-95D0-EE2D421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Correlation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A12501-4F77-40B5-A28D-B940A0020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922" y="1683987"/>
            <a:ext cx="10002078" cy="4412013"/>
          </a:xfrm>
        </p:spPr>
        <p:txBody>
          <a:bodyPr/>
          <a:lstStyle/>
          <a:p>
            <a:pPr marL="45720" indent="0">
              <a:buNone/>
            </a:pPr>
            <a:r>
              <a:rPr lang="it-IT"/>
              <a:t>We create a new dataset for each year with one row for </a:t>
            </a:r>
            <a:r>
              <a:rPr lang="it-IT" b="1"/>
              <a:t>LSOA</a:t>
            </a:r>
            <a:r>
              <a:rPr lang="it-IT"/>
              <a:t> and a new attribute for major Crime.</a:t>
            </a:r>
          </a:p>
        </p:txBody>
      </p:sp>
      <p:pic>
        <p:nvPicPr>
          <p:cNvPr id="1026" name="Picture 2" descr="Risultati immagini per dataset icon">
            <a:extLst>
              <a:ext uri="{FF2B5EF4-FFF2-40B4-BE49-F238E27FC236}">
                <a16:creationId xmlns:a16="http://schemas.microsoft.com/office/drawing/2014/main" id="{1611B429-07FC-4404-B435-E79E1226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81" y="3861899"/>
            <a:ext cx="412955" cy="4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isultati immagini per dataset icon">
            <a:extLst>
              <a:ext uri="{FF2B5EF4-FFF2-40B4-BE49-F238E27FC236}">
                <a16:creationId xmlns:a16="http://schemas.microsoft.com/office/drawing/2014/main" id="{35CEE48D-ADEB-4D95-8C37-B8E85C0CA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80" y="4454784"/>
            <a:ext cx="412955" cy="4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isultati immagini per dataset icon">
            <a:extLst>
              <a:ext uri="{FF2B5EF4-FFF2-40B4-BE49-F238E27FC236}">
                <a16:creationId xmlns:a16="http://schemas.microsoft.com/office/drawing/2014/main" id="{14658854-34D3-4ADA-A28A-7291DC18B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79" y="5058976"/>
            <a:ext cx="412955" cy="4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isultati immagini per dataset icon">
            <a:extLst>
              <a:ext uri="{FF2B5EF4-FFF2-40B4-BE49-F238E27FC236}">
                <a16:creationId xmlns:a16="http://schemas.microsoft.com/office/drawing/2014/main" id="{3ADBA792-8AF1-435E-B8DC-EEB6D123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78" y="5726587"/>
            <a:ext cx="412955" cy="4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3A0CE79-E54D-4F46-AED6-B2F71C5D01D5}"/>
              </a:ext>
            </a:extLst>
          </p:cNvPr>
          <p:cNvSpPr/>
          <p:nvPr/>
        </p:nvSpPr>
        <p:spPr>
          <a:xfrm>
            <a:off x="4018565" y="4761058"/>
            <a:ext cx="1033033" cy="4129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/>
              <a:t>Merge</a:t>
            </a:r>
          </a:p>
        </p:txBody>
      </p: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A916E68E-62A1-4223-8626-564F3FD81411}"/>
              </a:ext>
            </a:extLst>
          </p:cNvPr>
          <p:cNvCxnSpPr>
            <a:cxnSpLocks/>
            <a:stCxn id="1026" idx="3"/>
            <a:endCxn id="4" idx="1"/>
          </p:cNvCxnSpPr>
          <p:nvPr/>
        </p:nvCxnSpPr>
        <p:spPr>
          <a:xfrm>
            <a:off x="2688436" y="4068377"/>
            <a:ext cx="1330129" cy="89915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85EF7C27-0A2E-444B-AA81-F8E386D36B43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2688435" y="4661262"/>
            <a:ext cx="1330130" cy="30627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60EB311A-8158-4A6C-A890-C6BD6F0CDE5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688434" y="4967536"/>
            <a:ext cx="1330129" cy="2979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a gomito 28">
            <a:extLst>
              <a:ext uri="{FF2B5EF4-FFF2-40B4-BE49-F238E27FC236}">
                <a16:creationId xmlns:a16="http://schemas.microsoft.com/office/drawing/2014/main" id="{D25B15B5-6D97-40C5-B2B0-96DF3E0C6753}"/>
              </a:ext>
            </a:extLst>
          </p:cNvPr>
          <p:cNvCxnSpPr>
            <a:cxnSpLocks/>
            <a:stCxn id="12" idx="3"/>
            <a:endCxn id="4" idx="1"/>
          </p:cNvCxnSpPr>
          <p:nvPr/>
        </p:nvCxnSpPr>
        <p:spPr>
          <a:xfrm flipV="1">
            <a:off x="2688433" y="4967536"/>
            <a:ext cx="1330132" cy="96552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05BCA0D8-B0EE-4A91-A25A-FCEC45686C22}"/>
              </a:ext>
            </a:extLst>
          </p:cNvPr>
          <p:cNvSpPr txBox="1"/>
          <p:nvPr/>
        </p:nvSpPr>
        <p:spPr>
          <a:xfrm>
            <a:off x="1590060" y="386299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base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D0F460A8-A304-46E8-A99A-D4DC9CEBBF9B}"/>
              </a:ext>
            </a:extLst>
          </p:cNvPr>
          <p:cNvSpPr txBox="1"/>
          <p:nvPr/>
        </p:nvSpPr>
        <p:spPr>
          <a:xfrm>
            <a:off x="677951" y="4442147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demographics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05E57CE0-3211-42CA-B468-419AF2A2EB83}"/>
              </a:ext>
            </a:extLst>
          </p:cNvPr>
          <p:cNvSpPr txBox="1"/>
          <p:nvPr/>
        </p:nvSpPr>
        <p:spPr>
          <a:xfrm>
            <a:off x="1018903" y="5035033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economics</a:t>
            </a:r>
          </a:p>
        </p:txBody>
      </p:sp>
      <p:sp>
        <p:nvSpPr>
          <p:cNvPr id="1028" name="CasellaDiTesto 1027">
            <a:extLst>
              <a:ext uri="{FF2B5EF4-FFF2-40B4-BE49-F238E27FC236}">
                <a16:creationId xmlns:a16="http://schemas.microsoft.com/office/drawing/2014/main" id="{82828B22-75AC-4AE0-829C-3A6563D1BFED}"/>
              </a:ext>
            </a:extLst>
          </p:cNvPr>
          <p:cNvSpPr txBox="1"/>
          <p:nvPr/>
        </p:nvSpPr>
        <p:spPr>
          <a:xfrm>
            <a:off x="435016" y="5720032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points of interest</a:t>
            </a:r>
          </a:p>
        </p:txBody>
      </p:sp>
      <p:cxnSp>
        <p:nvCxnSpPr>
          <p:cNvPr id="1030" name="Connettore 2 1029">
            <a:extLst>
              <a:ext uri="{FF2B5EF4-FFF2-40B4-BE49-F238E27FC236}">
                <a16:creationId xmlns:a16="http://schemas.microsoft.com/office/drawing/2014/main" id="{3501A253-68E5-4AB8-A301-1EB1E1BEE714}"/>
              </a:ext>
            </a:extLst>
          </p:cNvPr>
          <p:cNvCxnSpPr/>
          <p:nvPr/>
        </p:nvCxnSpPr>
        <p:spPr>
          <a:xfrm>
            <a:off x="5051598" y="4967535"/>
            <a:ext cx="6241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Risultati immagini per dataset icon">
            <a:extLst>
              <a:ext uri="{FF2B5EF4-FFF2-40B4-BE49-F238E27FC236}">
                <a16:creationId xmlns:a16="http://schemas.microsoft.com/office/drawing/2014/main" id="{5F6460A1-DF0C-4742-9B28-BEEB563B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812" y="4755218"/>
            <a:ext cx="412955" cy="4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CasellaDiTesto 1030">
                <a:extLst>
                  <a:ext uri="{FF2B5EF4-FFF2-40B4-BE49-F238E27FC236}">
                    <a16:creationId xmlns:a16="http://schemas.microsoft.com/office/drawing/2014/main" id="{C097F5C4-08CF-4C91-A4E8-288524AFF775}"/>
                  </a:ext>
                </a:extLst>
              </p:cNvPr>
              <p:cNvSpPr txBox="1"/>
              <p:nvPr/>
            </p:nvSpPr>
            <p:spPr>
              <a:xfrm>
                <a:off x="5079617" y="5116495"/>
                <a:ext cx="17924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/>
                  <a:t>Enriched dataset</a:t>
                </a:r>
                <a:br>
                  <a:rPr lang="it-IT"/>
                </a:br>
                <a:r>
                  <a:rPr lang="it-IT"/>
                  <a:t>(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4835 </m:t>
                    </m:r>
                    <m:r>
                      <a:rPr lang="it-IT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smtClean="0">
                        <a:latin typeface="Cambria Math" panose="02040503050406030204" pitchFamily="18" charset="0"/>
                      </a:rPr>
                      <m:t> 50</m:t>
                    </m:r>
                  </m:oMath>
                </a14:m>
                <a:r>
                  <a:rPr lang="it-IT"/>
                  <a:t>)</a:t>
                </a:r>
              </a:p>
            </p:txBody>
          </p:sp>
        </mc:Choice>
        <mc:Fallback xmlns="">
          <p:sp>
            <p:nvSpPr>
              <p:cNvPr id="1031" name="CasellaDiTesto 1030">
                <a:extLst>
                  <a:ext uri="{FF2B5EF4-FFF2-40B4-BE49-F238E27FC236}">
                    <a16:creationId xmlns:a16="http://schemas.microsoft.com/office/drawing/2014/main" id="{C097F5C4-08CF-4C91-A4E8-288524AFF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17" y="5116495"/>
                <a:ext cx="1792478" cy="646331"/>
              </a:xfrm>
              <a:prstGeom prst="rect">
                <a:avLst/>
              </a:prstGeom>
              <a:blipFill>
                <a:blip r:embed="rId3"/>
                <a:stretch>
                  <a:fillRect l="-2381" t="-4717" r="-2721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4" name="Gruppo 1033">
            <a:extLst>
              <a:ext uri="{FF2B5EF4-FFF2-40B4-BE49-F238E27FC236}">
                <a16:creationId xmlns:a16="http://schemas.microsoft.com/office/drawing/2014/main" id="{4D83EE07-0CD6-4774-9CAB-659AF8D68DB2}"/>
              </a:ext>
            </a:extLst>
          </p:cNvPr>
          <p:cNvGrpSpPr/>
          <p:nvPr/>
        </p:nvGrpSpPr>
        <p:grpSpPr>
          <a:xfrm>
            <a:off x="1097303" y="2376000"/>
            <a:ext cx="9787111" cy="1061988"/>
            <a:chOff x="907769" y="2519805"/>
            <a:chExt cx="9787111" cy="1061988"/>
          </a:xfrm>
        </p:grpSpPr>
        <p:pic>
          <p:nvPicPr>
            <p:cNvPr id="1032" name="Immagine 1031">
              <a:extLst>
                <a:ext uri="{FF2B5EF4-FFF2-40B4-BE49-F238E27FC236}">
                  <a16:creationId xmlns:a16="http://schemas.microsoft.com/office/drawing/2014/main" id="{CE7B075F-2A7D-472D-BD24-1BA57FC76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714" t="35219" r="11191" b="49640"/>
            <a:stretch/>
          </p:blipFill>
          <p:spPr>
            <a:xfrm>
              <a:off x="907769" y="2543985"/>
              <a:ext cx="8911771" cy="1037808"/>
            </a:xfrm>
            <a:prstGeom prst="rect">
              <a:avLst/>
            </a:prstGeom>
          </p:spPr>
        </p:pic>
        <p:pic>
          <p:nvPicPr>
            <p:cNvPr id="1033" name="Immagine 1032">
              <a:extLst>
                <a:ext uri="{FF2B5EF4-FFF2-40B4-BE49-F238E27FC236}">
                  <a16:creationId xmlns:a16="http://schemas.microsoft.com/office/drawing/2014/main" id="{B7175080-35C7-40E7-9A4E-306F2CEE5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1043" t="34860" r="10650" b="50000"/>
            <a:stretch/>
          </p:blipFill>
          <p:spPr>
            <a:xfrm>
              <a:off x="9682141" y="2519805"/>
              <a:ext cx="1012739" cy="1037807"/>
            </a:xfrm>
            <a:prstGeom prst="rect">
              <a:avLst/>
            </a:prstGeom>
          </p:spPr>
        </p:pic>
      </p:grpSp>
      <p:sp>
        <p:nvSpPr>
          <p:cNvPr id="1036" name="Ovale 1035">
            <a:extLst>
              <a:ext uri="{FF2B5EF4-FFF2-40B4-BE49-F238E27FC236}">
                <a16:creationId xmlns:a16="http://schemas.microsoft.com/office/drawing/2014/main" id="{365EB2E9-03C5-4CEF-91C8-4040B1F2BC0D}"/>
              </a:ext>
            </a:extLst>
          </p:cNvPr>
          <p:cNvSpPr/>
          <p:nvPr/>
        </p:nvSpPr>
        <p:spPr>
          <a:xfrm>
            <a:off x="7873581" y="2933783"/>
            <a:ext cx="449943" cy="4499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38" name="Connettore curvo 1037">
            <a:extLst>
              <a:ext uri="{FF2B5EF4-FFF2-40B4-BE49-F238E27FC236}">
                <a16:creationId xmlns:a16="http://schemas.microsoft.com/office/drawing/2014/main" id="{187EDA26-836F-4F64-9108-4D7753D1C912}"/>
              </a:ext>
            </a:extLst>
          </p:cNvPr>
          <p:cNvCxnSpPr>
            <a:cxnSpLocks/>
            <a:stCxn id="1048" idx="1"/>
            <a:endCxn id="1036" idx="3"/>
          </p:cNvCxnSpPr>
          <p:nvPr/>
        </p:nvCxnSpPr>
        <p:spPr>
          <a:xfrm rot="10800000" flipH="1">
            <a:off x="6812366" y="3317833"/>
            <a:ext cx="1127107" cy="700988"/>
          </a:xfrm>
          <a:prstGeom prst="curvedConnector4">
            <a:avLst>
              <a:gd name="adj1" fmla="val -20282"/>
              <a:gd name="adj2" fmla="val 683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CasellaDiTesto 1047">
            <a:extLst>
              <a:ext uri="{FF2B5EF4-FFF2-40B4-BE49-F238E27FC236}">
                <a16:creationId xmlns:a16="http://schemas.microsoft.com/office/drawing/2014/main" id="{B0E6E938-0D26-473E-A5B8-870A7820AC46}"/>
              </a:ext>
            </a:extLst>
          </p:cNvPr>
          <p:cNvSpPr txBox="1"/>
          <p:nvPr/>
        </p:nvSpPr>
        <p:spPr>
          <a:xfrm>
            <a:off x="6812367" y="3695655"/>
            <a:ext cx="4690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Sum of all «Theft and Handling» crimes occured</a:t>
            </a:r>
          </a:p>
          <a:p>
            <a:r>
              <a:rPr lang="it-IT"/>
              <a:t> in the row-relative </a:t>
            </a:r>
            <a:r>
              <a:rPr lang="it-IT" b="1"/>
              <a:t>LSOA</a:t>
            </a:r>
            <a:r>
              <a:rPr lang="it-I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696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7C1389-1091-454D-9556-FD2AFD0E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Correlation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0435BF-2E40-4729-A535-8BA89686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/>
              <a:t>LSOA</a:t>
            </a:r>
            <a:r>
              <a:rPr lang="it-IT"/>
              <a:t> level (</a:t>
            </a:r>
            <a:r>
              <a:rPr lang="it-IT" i="1"/>
              <a:t>enriched dataset</a:t>
            </a:r>
            <a:r>
              <a:rPr lang="it-IT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D6A0E29-413F-4FED-8133-93E34C172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35" y="2579441"/>
            <a:ext cx="3916069" cy="36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8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7C804-D6C4-4391-80E5-C72DBDE7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B7989A-654D-4237-90FD-98C475767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it-IT" b="1" dirty="0"/>
              <a:t>Dataset description</a:t>
            </a:r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Distribution Analysis</a:t>
            </a:r>
          </a:p>
          <a:p>
            <a:pPr marL="502920" indent="-457200">
              <a:buClrTx/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Geolocalized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 Distribution Analysis</a:t>
            </a:r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Correlation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Analytical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 Project </a:t>
            </a: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Proposals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7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7C1389-1091-454D-9556-FD2AFD0E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Correlation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0435BF-2E40-4729-A535-8BA89686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/>
              <a:t>LSOA</a:t>
            </a:r>
            <a:r>
              <a:rPr lang="it-IT"/>
              <a:t> level (</a:t>
            </a:r>
            <a:r>
              <a:rPr lang="it-IT" i="1"/>
              <a:t>enriched dataset</a:t>
            </a:r>
            <a:r>
              <a:rPr lang="it-IT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D6A0E29-413F-4FED-8133-93E34C172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35" y="2579441"/>
            <a:ext cx="3916069" cy="3668959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E7A88B7-6EE8-4B62-A1C4-EC44DBFE632E}"/>
              </a:ext>
            </a:extLst>
          </p:cNvPr>
          <p:cNvSpPr/>
          <p:nvPr/>
        </p:nvSpPr>
        <p:spPr>
          <a:xfrm>
            <a:off x="2052638" y="3030376"/>
            <a:ext cx="442912" cy="442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4D29BF9-569D-4162-A124-6BDC4C4452D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95550" y="3251832"/>
            <a:ext cx="3205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B61F47B8-7712-4019-8DFB-30E890256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9" b="-35"/>
          <a:stretch/>
        </p:blipFill>
        <p:spPr>
          <a:xfrm>
            <a:off x="5700842" y="2057400"/>
            <a:ext cx="4898941" cy="449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59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7C1389-1091-454D-9556-FD2AFD0E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Correlation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0435BF-2E40-4729-A535-8BA89686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/>
              <a:t>BOROUGH</a:t>
            </a:r>
            <a:r>
              <a:rPr lang="it-IT"/>
              <a:t> level (</a:t>
            </a:r>
            <a:r>
              <a:rPr lang="it-IT" i="1"/>
              <a:t>enriched dataset</a:t>
            </a:r>
            <a:r>
              <a:rPr lang="it-IT"/>
              <a:t>)</a:t>
            </a:r>
          </a:p>
        </p:txBody>
      </p:sp>
      <p:pic>
        <p:nvPicPr>
          <p:cNvPr id="8" name="Immagine 7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9430A446-EA07-4E6B-A945-03C1DE06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209" y="1368114"/>
            <a:ext cx="5449104" cy="510525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99A163-EF3A-4A27-B7C3-3ED9895A1421}"/>
              </a:ext>
            </a:extLst>
          </p:cNvPr>
          <p:cNvSpPr txBox="1"/>
          <p:nvPr/>
        </p:nvSpPr>
        <p:spPr>
          <a:xfrm>
            <a:off x="1176129" y="2905079"/>
            <a:ext cx="39677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2000"/>
              <a:t>Theft and Handling / Monuments</a:t>
            </a:r>
          </a:p>
          <a:p>
            <a:pPr marL="285750" indent="-285750">
              <a:buFontTx/>
              <a:buChar char="-"/>
            </a:pPr>
            <a:r>
              <a:rPr lang="it-IT" sz="2000"/>
              <a:t>Violence / Not UK</a:t>
            </a:r>
          </a:p>
          <a:p>
            <a:pPr marL="285750" indent="-285750">
              <a:buFontTx/>
              <a:buChar char="-"/>
            </a:pPr>
            <a:r>
              <a:rPr lang="it-IT" sz="2000"/>
              <a:t>Criminal Damage / Christian</a:t>
            </a:r>
          </a:p>
        </p:txBody>
      </p:sp>
    </p:spTree>
    <p:extLst>
      <p:ext uri="{BB962C8B-B14F-4D97-AF65-F5344CB8AC3E}">
        <p14:creationId xmlns:p14="http://schemas.microsoft.com/office/powerpoint/2010/main" val="2389875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7C1389-1091-454D-9556-FD2AFD0E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Correlation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0435BF-2E40-4729-A535-8BA89686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400" b="1"/>
              <a:t>Theft and Handling / Monuments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975C82-A345-404E-8DEE-968BCD1AF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1"/>
          <a:stretch/>
        </p:blipFill>
        <p:spPr bwMode="auto">
          <a:xfrm>
            <a:off x="918662" y="3031958"/>
            <a:ext cx="4772025" cy="25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D9F44B80-3304-464C-9159-3644D4E5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737" y="2877302"/>
            <a:ext cx="3676650" cy="265747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75FCC57-8DDF-4B76-849A-465AFC60C9DE}"/>
              </a:ext>
            </a:extLst>
          </p:cNvPr>
          <p:cNvSpPr/>
          <p:nvPr/>
        </p:nvSpPr>
        <p:spPr>
          <a:xfrm>
            <a:off x="1371600" y="2846022"/>
            <a:ext cx="4223084" cy="2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9885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E09BD5D-F793-4C12-8298-74CD08E2E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15" y="2839202"/>
            <a:ext cx="51911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E7C1389-1091-454D-9556-FD2AFD0E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Correlation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0435BF-2E40-4729-A535-8BA89686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400" b="1"/>
              <a:t>Violence / not UK</a:t>
            </a:r>
          </a:p>
        </p:txBody>
      </p:sp>
      <p:pic>
        <p:nvPicPr>
          <p:cNvPr id="5" name="Immagine 4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D9F44B80-3304-464C-9159-3644D4E5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737" y="2877302"/>
            <a:ext cx="3676650" cy="265747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75FCC57-8DDF-4B76-849A-465AFC60C9DE}"/>
              </a:ext>
            </a:extLst>
          </p:cNvPr>
          <p:cNvSpPr/>
          <p:nvPr/>
        </p:nvSpPr>
        <p:spPr>
          <a:xfrm>
            <a:off x="1371600" y="2870086"/>
            <a:ext cx="4683040" cy="18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171A7B5-D538-4D19-A1CE-3343A2EAA3CB}"/>
              </a:ext>
            </a:extLst>
          </p:cNvPr>
          <p:cNvSpPr/>
          <p:nvPr/>
        </p:nvSpPr>
        <p:spPr>
          <a:xfrm>
            <a:off x="633411" y="2870086"/>
            <a:ext cx="4683040" cy="18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CD6D00F-5471-4C3F-AF7F-EB17F3DB2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674" y="2858251"/>
            <a:ext cx="39147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29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4E4E1F5-6247-43DC-AB72-5323EC99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9" y="2834187"/>
            <a:ext cx="62769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E7C1389-1091-454D-9556-FD2AFD0E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Correlation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0435BF-2E40-4729-A535-8BA89686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400" b="1"/>
              <a:t>Criminal Damage / Christian</a:t>
            </a:r>
          </a:p>
        </p:txBody>
      </p:sp>
      <p:pic>
        <p:nvPicPr>
          <p:cNvPr id="5" name="Immagine 4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D9F44B80-3304-464C-9159-3644D4E5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737" y="2877302"/>
            <a:ext cx="3676650" cy="265747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75FCC57-8DDF-4B76-849A-465AFC60C9DE}"/>
              </a:ext>
            </a:extLst>
          </p:cNvPr>
          <p:cNvSpPr/>
          <p:nvPr/>
        </p:nvSpPr>
        <p:spPr>
          <a:xfrm>
            <a:off x="1371600" y="2870086"/>
            <a:ext cx="4683040" cy="18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171A7B5-D538-4D19-A1CE-3343A2EAA3CB}"/>
              </a:ext>
            </a:extLst>
          </p:cNvPr>
          <p:cNvSpPr/>
          <p:nvPr/>
        </p:nvSpPr>
        <p:spPr>
          <a:xfrm>
            <a:off x="314199" y="2870086"/>
            <a:ext cx="6276974" cy="18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CD6D00F-5471-4C3F-AF7F-EB17F3DB2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674" y="2858251"/>
            <a:ext cx="3914775" cy="265747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B335315-0F26-4EF1-9E59-A9522970CF00}"/>
              </a:ext>
            </a:extLst>
          </p:cNvPr>
          <p:cNvSpPr/>
          <p:nvPr/>
        </p:nvSpPr>
        <p:spPr>
          <a:xfrm>
            <a:off x="3801227" y="2972255"/>
            <a:ext cx="156411" cy="107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66CA6242-F2E6-427A-B7F0-D6DBC7095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673" y="2834187"/>
            <a:ext cx="39147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76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7C804-D6C4-4391-80E5-C72DBDE7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Panoramica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B7989A-654D-4237-90FD-98C475767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Dataset Description</a:t>
            </a:r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Distribution Analysis</a:t>
            </a:r>
          </a:p>
          <a:p>
            <a:pPr marL="502920" indent="-457200">
              <a:buClrTx/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Geolocalized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 Distribution Analysis</a:t>
            </a:r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Correlation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  <a:p>
            <a:pPr marL="502920" indent="-457200">
              <a:buClrTx/>
              <a:buFont typeface="+mj-lt"/>
              <a:buAutoNum type="arabicPeriod"/>
            </a:pPr>
            <a:r>
              <a:rPr lang="it-IT" b="1" dirty="0" err="1"/>
              <a:t>Analytical</a:t>
            </a:r>
            <a:r>
              <a:rPr lang="it-IT" b="1" dirty="0"/>
              <a:t> Project </a:t>
            </a:r>
            <a:r>
              <a:rPr lang="it-IT" b="1" dirty="0" err="1"/>
              <a:t>Proposal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24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7C1389-1091-454D-9556-FD2AFD0E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Analytical Project Proposal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0435BF-2E40-4729-A535-8BA89686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it-IT" sz="2400"/>
              <a:t>Model that predicts the number and the kind of crimes that will occour in a specific </a:t>
            </a:r>
            <a:r>
              <a:rPr lang="it-IT" sz="2400" b="1"/>
              <a:t>LSOA</a:t>
            </a:r>
            <a:r>
              <a:rPr lang="it-IT" sz="2400"/>
              <a:t> given the month and year.</a:t>
            </a:r>
          </a:p>
          <a:p>
            <a:pPr marL="457200" indent="-457200">
              <a:buFont typeface="Corbel" pitchFamily="34" charset="0"/>
              <a:buAutoNum type="arabicParenR"/>
            </a:pPr>
            <a:r>
              <a:rPr lang="it-IT" sz="2400"/>
              <a:t>Model that predicts the number and the kind of crimes that will occour in a specific </a:t>
            </a:r>
            <a:r>
              <a:rPr lang="it-IT" sz="2400" b="1"/>
              <a:t>BOROUGH</a:t>
            </a:r>
            <a:r>
              <a:rPr lang="it-IT" sz="2400"/>
              <a:t> given the month and year.</a:t>
            </a:r>
          </a:p>
          <a:p>
            <a:pPr marL="457200" indent="-457200">
              <a:buFont typeface="Corbel" pitchFamily="34" charset="0"/>
              <a:buAutoNum type="arabicParenR"/>
            </a:pPr>
            <a:r>
              <a:rPr lang="it-IT" sz="2400"/>
              <a:t>Given the avaliable resources of London Police provide a «smart» way to arrange them in order to reduce the number of crimes according to the prediction of our model.</a:t>
            </a:r>
          </a:p>
          <a:p>
            <a:pPr marL="457200" indent="-457200">
              <a:buAutoNum type="arabicParenR"/>
            </a:pP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71940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4D6980-272D-4C82-B0A1-8DDFEDC4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Description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C1AEBDA-E243-4A62-8982-9242F797E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bg2">
                        <a:lumMod val="10000"/>
                      </a:schemeClr>
                    </a:solidFill>
                  </a:rPr>
                  <a:t>Number of </a:t>
                </a:r>
                <a:r>
                  <a:rPr lang="it-IT" dirty="0" err="1">
                    <a:solidFill>
                      <a:schemeClr val="bg2">
                        <a:lumMod val="10000"/>
                      </a:schemeClr>
                    </a:solidFill>
                  </a:rPr>
                  <a:t>records</a:t>
                </a:r>
                <a:r>
                  <a:rPr lang="it-IT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  <a:r>
                  <a:rPr lang="it-IT" dirty="0"/>
                  <a:t>13.490.604</a:t>
                </a:r>
              </a:p>
              <a:p>
                <a:r>
                  <a:rPr lang="it-IT" dirty="0" err="1">
                    <a:solidFill>
                      <a:schemeClr val="bg2">
                        <a:lumMod val="10000"/>
                      </a:schemeClr>
                    </a:solidFill>
                  </a:rPr>
                  <a:t>Approx</a:t>
                </a:r>
                <a:r>
                  <a:rPr lang="it-IT" dirty="0">
                    <a:solidFill>
                      <a:schemeClr val="bg2">
                        <a:lumMod val="10000"/>
                      </a:schemeClr>
                    </a:solidFill>
                  </a:rPr>
                  <a:t> 70% of </a:t>
                </a:r>
                <a:r>
                  <a:rPr lang="it-IT" dirty="0" err="1">
                    <a:solidFill>
                      <a:schemeClr val="bg2">
                        <a:lumMod val="10000"/>
                      </a:schemeClr>
                    </a:solidFill>
                  </a:rPr>
                  <a:t>records</a:t>
                </a:r>
                <a:r>
                  <a:rPr lang="it-IT" dirty="0">
                    <a:solidFill>
                      <a:schemeClr val="bg2">
                        <a:lumMod val="10000"/>
                      </a:schemeClr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it-IT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dirty="0">
                    <a:solidFill>
                      <a:schemeClr val="bg2">
                        <a:lumMod val="10000"/>
                      </a:schemeClr>
                    </a:solidFill>
                  </a:rPr>
                  <a:t> removed</a:t>
                </a:r>
              </a:p>
              <a:p>
                <a:pPr marL="4572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C1AEBDA-E243-4A62-8982-9242F797E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AE62EE8-8382-490D-B33D-E5C129AE4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69" t="66377" r="35924" b="19420"/>
          <a:stretch/>
        </p:blipFill>
        <p:spPr>
          <a:xfrm>
            <a:off x="1773580" y="3429000"/>
            <a:ext cx="8644840" cy="18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2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7C804-D6C4-4391-80E5-C72DBDE7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B7989A-654D-4237-90FD-98C475767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Dataset </a:t>
            </a: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Desciption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  <a:p>
            <a:pPr marL="502920" indent="-457200">
              <a:buClrTx/>
              <a:buFont typeface="+mj-lt"/>
              <a:buAutoNum type="arabicPeriod"/>
            </a:pPr>
            <a:r>
              <a:rPr lang="it-IT" b="1" dirty="0"/>
              <a:t>Distribution Analysis</a:t>
            </a:r>
            <a:endParaRPr lang="it-IT" b="1" i="1" dirty="0"/>
          </a:p>
          <a:p>
            <a:pPr marL="502920" indent="-457200">
              <a:buClrTx/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Geolocalized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 Distribution Analysis</a:t>
            </a:r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Correlation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  <a:p>
            <a:pPr marL="50292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Analytical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 Project </a:t>
            </a:r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Proposals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D8942-5C4C-44FD-B04A-0316C72D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Analysis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F96B8F47-244B-47A5-8A37-824090D9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57680"/>
            <a:ext cx="9872871" cy="4338320"/>
          </a:xfrm>
        </p:spPr>
        <p:txBody>
          <a:bodyPr/>
          <a:lstStyle/>
          <a:p>
            <a:r>
              <a:rPr lang="en-US" dirty="0"/>
              <a:t>The number of crimes is equally distributed between the years except for small fluctuations of 0.1%</a:t>
            </a:r>
          </a:p>
        </p:txBody>
      </p:sp>
      <p:pic>
        <p:nvPicPr>
          <p:cNvPr id="11" name="Immagine 10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79A1CC9C-563E-45EE-81A2-6D621F74B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041" y="2514033"/>
            <a:ext cx="7284519" cy="38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9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A5FF6F-0F65-4682-9E1A-110E6685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Analysis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3CBA7C3-429E-4BB4-9CC1-4B42F8F24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80674"/>
            <a:ext cx="9872871" cy="4315326"/>
          </a:xfrm>
        </p:spPr>
        <p:txBody>
          <a:bodyPr/>
          <a:lstStyle/>
          <a:p>
            <a:r>
              <a:rPr lang="en-US" dirty="0"/>
              <a:t>The total number of crimes varies each month compared to its average at most by 5k / 10k.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9" name="Immagine 8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68DBC8D6-5D97-48EA-AD13-4E36A45D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79" y="2677859"/>
            <a:ext cx="8239710" cy="382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7D9E92-8CAE-4CA1-8F27-73454A8D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Analysis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69C692-50A2-4174-8F92-20768D6E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80674"/>
            <a:ext cx="9872871" cy="4315326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/>
              <a:t>he </a:t>
            </a:r>
            <a:r>
              <a:rPr lang="en-US" dirty="0"/>
              <a:t>fraction of felony with a specific category over the total number of crimes is constant in time.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Immagine 4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5A334027-4AD6-4CD8-B4F4-101CFBF7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97" y="2677161"/>
            <a:ext cx="8326663" cy="37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6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CC9DE8-6393-4D03-8747-02C70786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Analysis</a:t>
            </a:r>
            <a:endParaRPr lang="it-IT"/>
          </a:p>
        </p:txBody>
      </p:sp>
      <p:pic>
        <p:nvPicPr>
          <p:cNvPr id="7" name="Segnaposto contenuto 6" descr="Immagine che contiene screenshot&#10;&#10;Descrizione generata con affidabilità elevata">
            <a:extLst>
              <a:ext uri="{FF2B5EF4-FFF2-40B4-BE49-F238E27FC236}">
                <a16:creationId xmlns:a16="http://schemas.microsoft.com/office/drawing/2014/main" id="{F6CD9F1C-3A3F-48EB-B5C5-238EB4164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80"/>
          <a:stretch/>
        </p:blipFill>
        <p:spPr>
          <a:xfrm>
            <a:off x="2117969" y="1881739"/>
            <a:ext cx="7956062" cy="4366661"/>
          </a:xfrm>
        </p:spPr>
      </p:pic>
    </p:spTree>
    <p:extLst>
      <p:ext uri="{BB962C8B-B14F-4D97-AF65-F5344CB8AC3E}">
        <p14:creationId xmlns:p14="http://schemas.microsoft.com/office/powerpoint/2010/main" val="245048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2DFCC8-D501-403F-B59C-ABFF19C0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Analysis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BD830770-07C9-45C6-9877-9C0577027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280" y="1965960"/>
            <a:ext cx="8449439" cy="4120833"/>
          </a:xfrm>
        </p:spPr>
      </p:pic>
    </p:spTree>
    <p:extLst>
      <p:ext uri="{BB962C8B-B14F-4D97-AF65-F5344CB8AC3E}">
        <p14:creationId xmlns:p14="http://schemas.microsoft.com/office/powerpoint/2010/main" val="1694171339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891</TotalTime>
  <Words>489</Words>
  <Application>Microsoft Office PowerPoint</Application>
  <PresentationFormat>Widescreen</PresentationFormat>
  <Paragraphs>94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Corbel</vt:lpstr>
      <vt:lpstr>Base</vt:lpstr>
      <vt:lpstr>London Crime </vt:lpstr>
      <vt:lpstr>Outline</vt:lpstr>
      <vt:lpstr>Dataset Description </vt:lpstr>
      <vt:lpstr>Outline</vt:lpstr>
      <vt:lpstr>Distribution Analysis</vt:lpstr>
      <vt:lpstr>Distribution Analysis</vt:lpstr>
      <vt:lpstr>Distribution Analysis</vt:lpstr>
      <vt:lpstr>Distribution Analysis</vt:lpstr>
      <vt:lpstr>Distribution Analysis</vt:lpstr>
      <vt:lpstr>Outline</vt:lpstr>
      <vt:lpstr> Geolocalized distribution analysis:  Motivations</vt:lpstr>
      <vt:lpstr> Geolocalized distribution analysis:  Approach</vt:lpstr>
      <vt:lpstr> Geolocalized distribution analysis</vt:lpstr>
      <vt:lpstr> Geolocalized distribution analysis</vt:lpstr>
      <vt:lpstr> Geolocalized distribution analysis</vt:lpstr>
      <vt:lpstr>Outline</vt:lpstr>
      <vt:lpstr>Correlation</vt:lpstr>
      <vt:lpstr>Correlation</vt:lpstr>
      <vt:lpstr>Correlation</vt:lpstr>
      <vt:lpstr>Correlation</vt:lpstr>
      <vt:lpstr>Correlation</vt:lpstr>
      <vt:lpstr>Correlation</vt:lpstr>
      <vt:lpstr>Correlation</vt:lpstr>
      <vt:lpstr>Correlation</vt:lpstr>
      <vt:lpstr>Panoramica</vt:lpstr>
      <vt:lpstr>Analytical Project Proposal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Reinstallaton attacks</dc:title>
  <dc:creator>mario</dc:creator>
  <cp:lastModifiedBy>MARIO LEONARDO SALINAS</cp:lastModifiedBy>
  <cp:revision>66</cp:revision>
  <dcterms:created xsi:type="dcterms:W3CDTF">2018-02-19T18:27:32Z</dcterms:created>
  <dcterms:modified xsi:type="dcterms:W3CDTF">2018-10-25T23:07:32Z</dcterms:modified>
</cp:coreProperties>
</file>